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Roboto"/>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ba9c237f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ba9c237f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efc3dd34e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efc3dd34e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b99a5ccc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b99a5ccc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b99a5cccf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b99a5cccf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b99a5ccc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b99a5ccc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efc3dd34e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efc3dd34e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efc3dd34e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efc3dd34e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6.xml"/><Relationship Id="rId6" Type="http://schemas.openxmlformats.org/officeDocument/2006/relationships/slide" Target="/ppt/slides/slide9.xml"/><Relationship Id="rId7" Type="http://schemas.openxmlformats.org/officeDocument/2006/relationships/slide" Target="/ppt/slides/slide11.xml"/><Relationship Id="rId8" Type="http://schemas.openxmlformats.org/officeDocument/2006/relationships/slide" Target="/ppt/slid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1" Type="http://schemas.openxmlformats.org/officeDocument/2006/relationships/hyperlink" Target="https://www.kaggle.com/annecool37/museum-data" TargetMode="External"/><Relationship Id="rId10" Type="http://schemas.openxmlformats.org/officeDocument/2006/relationships/hyperlink" Target="https://www.nrcs.usda.gov/wps/portal/nrcs/detail/national/home/cid=nrcs143_01369" TargetMode="External"/><Relationship Id="rId12" Type="http://schemas.openxmlformats.org/officeDocument/2006/relationships/hyperlink" Target="https://www.kaggle.com/annecool37/museum-data"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kaggle.com/imls/museum-directory?select=museums.csv" TargetMode="External"/><Relationship Id="rId4" Type="http://schemas.openxmlformats.org/officeDocument/2006/relationships/hyperlink" Target="https://www.kaggle.com/imls/museum-directory?select=museums.csv" TargetMode="External"/><Relationship Id="rId9" Type="http://schemas.openxmlformats.org/officeDocument/2006/relationships/hyperlink" Target="https://www.nrcs.usda.gov/wps/portal/nrcs/detail/national/home/cid=nrcs143_01369" TargetMode="External"/><Relationship Id="rId5" Type="http://schemas.openxmlformats.org/officeDocument/2006/relationships/hyperlink" Target="https://www2.census.gov/programs-surveys/popest/datasets/2010-2020/counties/totals/" TargetMode="External"/><Relationship Id="rId6" Type="http://schemas.openxmlformats.org/officeDocument/2006/relationships/hyperlink" Target="https://www2.census.gov/programs-surveys/popest/datasets/2010-2020/counties/totals/" TargetMode="External"/><Relationship Id="rId7" Type="http://schemas.openxmlformats.org/officeDocument/2006/relationships/hyperlink" Target="https://www.census.gov/library/reference/code-lists/ansi/ansi-codes-for-states.htm" TargetMode="External"/><Relationship Id="rId8" Type="http://schemas.openxmlformats.org/officeDocument/2006/relationships/hyperlink" Target="https://www.census.gov/library/reference/code-lists/ansi/ansi-codes-for-state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3">
            <a:alphaModFix/>
          </a:blip>
          <a:stretch>
            <a:fillRect/>
          </a:stretch>
        </p:blipFill>
        <p:spPr>
          <a:xfrm>
            <a:off x="0" y="489850"/>
            <a:ext cx="9144000" cy="4653650"/>
          </a:xfrm>
          <a:prstGeom prst="rect">
            <a:avLst/>
          </a:prstGeom>
          <a:noFill/>
          <a:ln>
            <a:noFill/>
          </a:ln>
        </p:spPr>
      </p:pic>
      <p:sp>
        <p:nvSpPr>
          <p:cNvPr id="177" name="Google Shape;177;p18"/>
          <p:cNvSpPr txBox="1"/>
          <p:nvPr>
            <p:ph type="ctrTitle"/>
          </p:nvPr>
        </p:nvSpPr>
        <p:spPr>
          <a:xfrm>
            <a:off x="970900" y="9070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5200"/>
              <a:t>MAZE</a:t>
            </a:r>
            <a:endParaRPr sz="5200"/>
          </a:p>
        </p:txBody>
      </p:sp>
      <p:sp>
        <p:nvSpPr>
          <p:cNvPr id="178" name="Google Shape;178;p18"/>
          <p:cNvSpPr txBox="1"/>
          <p:nvPr>
            <p:ph idx="1" type="subTitle"/>
          </p:nvPr>
        </p:nvSpPr>
        <p:spPr>
          <a:xfrm>
            <a:off x="727952" y="44720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3F3F3"/>
                </a:solidFill>
              </a:rPr>
              <a:t>Vasantha Mutyala, </a:t>
            </a:r>
            <a:r>
              <a:rPr lang="en-GB">
                <a:solidFill>
                  <a:srgbClr val="F3F3F3"/>
                </a:solidFill>
              </a:rPr>
              <a:t>Valense Acquah-Louis</a:t>
            </a:r>
            <a:r>
              <a:rPr lang="en-GB">
                <a:solidFill>
                  <a:srgbClr val="F3F3F3"/>
                </a:solidFill>
              </a:rPr>
              <a:t>, Saiyid Kazmi, and Debra Potts</a:t>
            </a:r>
            <a:endParaRPr>
              <a:solidFill>
                <a:srgbClr val="F3F3F3"/>
              </a:solidFill>
            </a:endParaRPr>
          </a:p>
        </p:txBody>
      </p:sp>
      <p:sp>
        <p:nvSpPr>
          <p:cNvPr id="179" name="Google Shape;179;p18"/>
          <p:cNvSpPr txBox="1"/>
          <p:nvPr/>
        </p:nvSpPr>
        <p:spPr>
          <a:xfrm>
            <a:off x="1358250" y="109600"/>
            <a:ext cx="1291500" cy="276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Lato"/>
                <a:ea typeface="Lato"/>
                <a:cs typeface="Lato"/>
                <a:sym typeface="Lato"/>
              </a:rPr>
              <a:t>Customized for MAZE LLC</a:t>
            </a:r>
            <a:endParaRPr sz="6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65857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ERD</a:t>
            </a:r>
            <a:endParaRPr/>
          </a:p>
        </p:txBody>
      </p:sp>
      <p:pic>
        <p:nvPicPr>
          <p:cNvPr id="284" name="Google Shape;284;p27"/>
          <p:cNvPicPr preferRelativeResize="0"/>
          <p:nvPr/>
        </p:nvPicPr>
        <p:blipFill rotWithShape="1">
          <a:blip r:embed="rId3">
            <a:alphaModFix/>
          </a:blip>
          <a:srcRect b="0" l="0" r="0" t="0"/>
          <a:stretch/>
        </p:blipFill>
        <p:spPr>
          <a:xfrm>
            <a:off x="751275" y="629625"/>
            <a:ext cx="7503299" cy="4326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8"/>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Dashboard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29"/>
          <p:cNvPicPr preferRelativeResize="0"/>
          <p:nvPr/>
        </p:nvPicPr>
        <p:blipFill rotWithShape="1">
          <a:blip r:embed="rId3">
            <a:alphaModFix/>
          </a:blip>
          <a:srcRect b="0" l="3025" r="0" t="0"/>
          <a:stretch/>
        </p:blipFill>
        <p:spPr>
          <a:xfrm>
            <a:off x="141750" y="243525"/>
            <a:ext cx="4288501" cy="1904250"/>
          </a:xfrm>
          <a:prstGeom prst="rect">
            <a:avLst/>
          </a:prstGeom>
          <a:noFill/>
          <a:ln>
            <a:noFill/>
          </a:ln>
        </p:spPr>
      </p:pic>
      <p:pic>
        <p:nvPicPr>
          <p:cNvPr id="295" name="Google Shape;295;p29"/>
          <p:cNvPicPr preferRelativeResize="0"/>
          <p:nvPr/>
        </p:nvPicPr>
        <p:blipFill>
          <a:blip r:embed="rId4">
            <a:alphaModFix/>
          </a:blip>
          <a:stretch>
            <a:fillRect/>
          </a:stretch>
        </p:blipFill>
        <p:spPr>
          <a:xfrm>
            <a:off x="141750" y="2328750"/>
            <a:ext cx="4288499" cy="2662875"/>
          </a:xfrm>
          <a:prstGeom prst="rect">
            <a:avLst/>
          </a:prstGeom>
          <a:noFill/>
          <a:ln>
            <a:noFill/>
          </a:ln>
        </p:spPr>
      </p:pic>
      <p:pic>
        <p:nvPicPr>
          <p:cNvPr id="296" name="Google Shape;296;p29"/>
          <p:cNvPicPr preferRelativeResize="0"/>
          <p:nvPr/>
        </p:nvPicPr>
        <p:blipFill>
          <a:blip r:embed="rId5">
            <a:alphaModFix/>
          </a:blip>
          <a:stretch>
            <a:fillRect/>
          </a:stretch>
        </p:blipFill>
        <p:spPr>
          <a:xfrm>
            <a:off x="4511250" y="243525"/>
            <a:ext cx="4500001" cy="2521085"/>
          </a:xfrm>
          <a:prstGeom prst="rect">
            <a:avLst/>
          </a:prstGeom>
          <a:noFill/>
          <a:ln>
            <a:noFill/>
          </a:ln>
        </p:spPr>
      </p:pic>
      <p:pic>
        <p:nvPicPr>
          <p:cNvPr id="297" name="Google Shape;297;p29"/>
          <p:cNvPicPr preferRelativeResize="0"/>
          <p:nvPr/>
        </p:nvPicPr>
        <p:blipFill rotWithShape="1">
          <a:blip r:embed="rId6">
            <a:alphaModFix/>
          </a:blip>
          <a:srcRect b="0" l="0" r="9107" t="0"/>
          <a:stretch/>
        </p:blipFill>
        <p:spPr>
          <a:xfrm>
            <a:off x="4511250" y="2905875"/>
            <a:ext cx="4499999" cy="2085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Deployment</a:t>
            </a:r>
            <a:endParaRPr/>
          </a:p>
        </p:txBody>
      </p:sp>
      <p:sp>
        <p:nvSpPr>
          <p:cNvPr id="303" name="Google Shape;303;p30"/>
          <p:cNvSpPr txBox="1"/>
          <p:nvPr>
            <p:ph idx="1" type="body"/>
          </p:nvPr>
        </p:nvSpPr>
        <p:spPr>
          <a:xfrm>
            <a:off x="1295250" y="132752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Heroku is a cloud platform that lets companies build, deliver, monitor and scale apps — we're the fastest way to go from idea to URL, bypassing all those infrastructure headaches. It’s services support several programming </a:t>
            </a:r>
            <a:r>
              <a:rPr lang="en-GB"/>
              <a:t>languages allowing us to deploy a site  as we attempted to do. </a:t>
            </a:r>
            <a:endParaRPr/>
          </a:p>
          <a:p>
            <a:pPr indent="0" lvl="0" marL="0" rtl="0" algn="l">
              <a:spcBef>
                <a:spcPts val="1600"/>
              </a:spcBef>
              <a:spcAft>
                <a:spcPts val="0"/>
              </a:spcAft>
              <a:buNone/>
            </a:pPr>
            <a:r>
              <a:rPr b="1" lang="en-GB"/>
              <a:t>Phases</a:t>
            </a:r>
            <a:r>
              <a:rPr lang="en-GB"/>
              <a:t>:</a:t>
            </a:r>
            <a:endParaRPr/>
          </a:p>
          <a:p>
            <a:pPr indent="-311150" lvl="0" marL="457200" rtl="0" algn="l">
              <a:spcBef>
                <a:spcPts val="1600"/>
              </a:spcBef>
              <a:spcAft>
                <a:spcPts val="0"/>
              </a:spcAft>
              <a:buSzPts val="1300"/>
              <a:buChar char="●"/>
            </a:pPr>
            <a:r>
              <a:rPr lang="en-GB"/>
              <a:t>Prepared database by creating Schema</a:t>
            </a:r>
            <a:endParaRPr/>
          </a:p>
          <a:p>
            <a:pPr indent="-311150" lvl="0" marL="457200" rtl="0" algn="l">
              <a:spcBef>
                <a:spcPts val="0"/>
              </a:spcBef>
              <a:spcAft>
                <a:spcPts val="0"/>
              </a:spcAft>
              <a:buSzPts val="1300"/>
              <a:buChar char="●"/>
            </a:pPr>
            <a:r>
              <a:rPr lang="en-GB"/>
              <a:t>Systematically imported tables and views</a:t>
            </a:r>
            <a:endParaRPr/>
          </a:p>
          <a:p>
            <a:pPr indent="-311150" lvl="0" marL="457200" rtl="0" algn="l">
              <a:spcBef>
                <a:spcPts val="0"/>
              </a:spcBef>
              <a:spcAft>
                <a:spcPts val="0"/>
              </a:spcAft>
              <a:buSzPts val="1300"/>
              <a:buChar char="●"/>
            </a:pPr>
            <a:r>
              <a:rPr lang="en-GB"/>
              <a:t>Created required files for Heroku (requirements.txt, runtime.text , Procfile etc.)</a:t>
            </a:r>
            <a:endParaRPr/>
          </a:p>
          <a:p>
            <a:pPr indent="-311150" lvl="0" marL="457200" rtl="0" algn="l">
              <a:spcBef>
                <a:spcPts val="0"/>
              </a:spcBef>
              <a:spcAft>
                <a:spcPts val="0"/>
              </a:spcAft>
              <a:buSzPts val="1300"/>
              <a:buChar char="●"/>
            </a:pPr>
            <a:r>
              <a:rPr lang="en-GB"/>
              <a:t>Set up environment variables</a:t>
            </a:r>
            <a:endParaRPr/>
          </a:p>
          <a:p>
            <a:pPr indent="-311150" lvl="0" marL="457200" rtl="0" algn="l">
              <a:spcBef>
                <a:spcPts val="0"/>
              </a:spcBef>
              <a:spcAft>
                <a:spcPts val="0"/>
              </a:spcAft>
              <a:buSzPts val="1300"/>
              <a:buChar char="●"/>
            </a:pPr>
            <a:r>
              <a:rPr lang="en-GB">
                <a:highlight>
                  <a:schemeClr val="lt1"/>
                </a:highlight>
              </a:rPr>
              <a:t>Changed the connection string to the database in our app</a:t>
            </a:r>
            <a:endParaRPr>
              <a:highlight>
                <a:schemeClr val="lt1"/>
              </a:highlight>
            </a:endParaRPr>
          </a:p>
          <a:p>
            <a:pPr indent="-311150" lvl="0" marL="457200" rtl="0" algn="l">
              <a:spcBef>
                <a:spcPts val="0"/>
              </a:spcBef>
              <a:spcAft>
                <a:spcPts val="0"/>
              </a:spcAft>
              <a:buSzPts val="1300"/>
              <a:buChar char="●"/>
            </a:pPr>
            <a:r>
              <a:rPr lang="en-GB">
                <a:highlight>
                  <a:schemeClr val="lt1"/>
                </a:highlight>
              </a:rPr>
              <a:t>Pushed all our files to GitHub and Deployed!</a:t>
            </a:r>
            <a:endParaRPr>
              <a:highlight>
                <a:schemeClr val="lt1"/>
              </a:highlight>
            </a:endParaRPr>
          </a:p>
          <a:p>
            <a:pPr indent="-311150" lvl="0" marL="457200" rtl="0" algn="l">
              <a:spcBef>
                <a:spcPts val="0"/>
              </a:spcBef>
              <a:spcAft>
                <a:spcPts val="0"/>
              </a:spcAft>
              <a:buSzPts val="1300"/>
              <a:buChar char="●"/>
            </a:pPr>
            <a:r>
              <a:rPr lang="en-GB">
                <a:highlight>
                  <a:schemeClr val="lt1"/>
                </a:highlight>
              </a:rPr>
              <a:t>TOO EASY!!!</a:t>
            </a:r>
            <a:endParaRPr>
              <a:highlight>
                <a:schemeClr val="lt1"/>
              </a:highlight>
            </a:endParaRPr>
          </a:p>
        </p:txBody>
      </p:sp>
      <p:pic>
        <p:nvPicPr>
          <p:cNvPr descr="shutterstock_429987889_edited.jpg" id="304" name="Google Shape;304;p30"/>
          <p:cNvPicPr preferRelativeResize="0"/>
          <p:nvPr/>
        </p:nvPicPr>
        <p:blipFill rotWithShape="1">
          <a:blip r:embed="rId3">
            <a:alphaModFix/>
          </a:blip>
          <a:srcRect b="1381" l="12609" r="6247" t="85988"/>
          <a:stretch/>
        </p:blipFill>
        <p:spPr>
          <a:xfrm>
            <a:off x="0" y="4130373"/>
            <a:ext cx="9144000" cy="1032198"/>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ph type="ctrTitle"/>
          </p:nvPr>
        </p:nvSpPr>
        <p:spPr>
          <a:xfrm>
            <a:off x="769950" y="12819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sz="4800">
              <a:solidFill>
                <a:srgbClr val="000000"/>
              </a:solidFill>
            </a:endParaRPr>
          </a:p>
          <a:p>
            <a:pPr indent="0" lvl="0" marL="0" rtl="0" algn="l">
              <a:spcBef>
                <a:spcPts val="0"/>
              </a:spcBef>
              <a:spcAft>
                <a:spcPts val="0"/>
              </a:spcAft>
              <a:buNone/>
            </a:pPr>
            <a:r>
              <a:rPr lang="en-GB" sz="4800">
                <a:solidFill>
                  <a:srgbClr val="000000"/>
                </a:solidFill>
              </a:rPr>
              <a:t>Any Questions?</a:t>
            </a:r>
            <a:endParaRPr sz="48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19"/>
          <p:cNvSpPr txBox="1"/>
          <p:nvPr>
            <p:ph type="title"/>
          </p:nvPr>
        </p:nvSpPr>
        <p:spPr>
          <a:xfrm>
            <a:off x="1217650" y="8441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185" name="Google Shape;185;p19"/>
          <p:cNvSpPr txBox="1"/>
          <p:nvPr/>
        </p:nvSpPr>
        <p:spPr>
          <a:xfrm>
            <a:off x="1293857" y="1693627"/>
            <a:ext cx="24882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u="sng">
                <a:solidFill>
                  <a:schemeClr val="lt1"/>
                </a:solidFill>
                <a:latin typeface="Raleway"/>
                <a:ea typeface="Raleway"/>
                <a:cs typeface="Raleway"/>
                <a:sym typeface="Raleway"/>
                <a:hlinkClick action="ppaction://hlinksldjump" r:id="rId3">
                  <a:extLst>
                    <a:ext uri="{A12FA001-AC4F-418D-AE19-62706E023703}">
                      <ahyp:hlinkClr val="tx"/>
                    </a:ext>
                  </a:extLst>
                </a:hlinkClick>
              </a:rPr>
              <a:t>Intro (Team)</a:t>
            </a:r>
            <a:endParaRPr sz="1600">
              <a:solidFill>
                <a:schemeClr val="lt1"/>
              </a:solidFill>
              <a:latin typeface="Raleway"/>
              <a:ea typeface="Raleway"/>
              <a:cs typeface="Raleway"/>
              <a:sym typeface="Raleway"/>
            </a:endParaRPr>
          </a:p>
        </p:txBody>
      </p:sp>
      <p:sp>
        <p:nvSpPr>
          <p:cNvPr id="186" name="Google Shape;186;p19"/>
          <p:cNvSpPr txBox="1"/>
          <p:nvPr/>
        </p:nvSpPr>
        <p:spPr>
          <a:xfrm>
            <a:off x="1293857" y="2252047"/>
            <a:ext cx="24882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u="sng">
                <a:solidFill>
                  <a:schemeClr val="lt1"/>
                </a:solidFill>
                <a:latin typeface="Raleway"/>
                <a:ea typeface="Raleway"/>
                <a:cs typeface="Raleway"/>
                <a:sym typeface="Raleway"/>
                <a:hlinkClick action="ppaction://hlinksldjump" r:id="rId4">
                  <a:extLst>
                    <a:ext uri="{A12FA001-AC4F-418D-AE19-62706E023703}">
                      <ahyp:hlinkClr val="tx"/>
                    </a:ext>
                  </a:extLst>
                </a:hlinkClick>
              </a:rPr>
              <a:t>Sources of Data</a:t>
            </a:r>
            <a:endParaRPr sz="1600">
              <a:solidFill>
                <a:schemeClr val="lt1"/>
              </a:solidFill>
              <a:latin typeface="Raleway"/>
              <a:ea typeface="Raleway"/>
              <a:cs typeface="Raleway"/>
              <a:sym typeface="Raleway"/>
            </a:endParaRPr>
          </a:p>
        </p:txBody>
      </p:sp>
      <p:sp>
        <p:nvSpPr>
          <p:cNvPr id="187" name="Google Shape;187;p19"/>
          <p:cNvSpPr txBox="1"/>
          <p:nvPr/>
        </p:nvSpPr>
        <p:spPr>
          <a:xfrm>
            <a:off x="1293857" y="2810467"/>
            <a:ext cx="24882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u="sng">
                <a:solidFill>
                  <a:schemeClr val="lt1"/>
                </a:solidFill>
                <a:latin typeface="Raleway"/>
                <a:ea typeface="Raleway"/>
                <a:cs typeface="Raleway"/>
                <a:sym typeface="Raleway"/>
                <a:hlinkClick action="ppaction://hlinksldjump" r:id="rId5">
                  <a:extLst>
                    <a:ext uri="{A12FA001-AC4F-418D-AE19-62706E023703}">
                      <ahyp:hlinkClr val="tx"/>
                    </a:ext>
                  </a:extLst>
                </a:hlinkClick>
              </a:rPr>
              <a:t>Technologies Used</a:t>
            </a:r>
            <a:endParaRPr sz="1600">
              <a:solidFill>
                <a:schemeClr val="lt1"/>
              </a:solidFill>
              <a:latin typeface="Raleway"/>
              <a:ea typeface="Raleway"/>
              <a:cs typeface="Raleway"/>
              <a:sym typeface="Raleway"/>
            </a:endParaRPr>
          </a:p>
        </p:txBody>
      </p:sp>
      <p:sp>
        <p:nvSpPr>
          <p:cNvPr id="188" name="Google Shape;188;p19"/>
          <p:cNvSpPr txBox="1"/>
          <p:nvPr/>
        </p:nvSpPr>
        <p:spPr>
          <a:xfrm>
            <a:off x="1293857" y="3368886"/>
            <a:ext cx="24882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u="sng">
                <a:solidFill>
                  <a:schemeClr val="lt1"/>
                </a:solidFill>
                <a:latin typeface="Raleway"/>
                <a:ea typeface="Raleway"/>
                <a:cs typeface="Raleway"/>
                <a:sym typeface="Raleway"/>
                <a:hlinkClick action="ppaction://hlinksldjump" r:id="rId6">
                  <a:extLst>
                    <a:ext uri="{A12FA001-AC4F-418D-AE19-62706E023703}">
                      <ahyp:hlinkClr val="tx"/>
                    </a:ext>
                  </a:extLst>
                </a:hlinkClick>
              </a:rPr>
              <a:t>Cleaning Process</a:t>
            </a:r>
            <a:endParaRPr sz="1600">
              <a:solidFill>
                <a:schemeClr val="lt1"/>
              </a:solidFill>
              <a:latin typeface="Raleway"/>
              <a:ea typeface="Raleway"/>
              <a:cs typeface="Raleway"/>
              <a:sym typeface="Raleway"/>
            </a:endParaRPr>
          </a:p>
        </p:txBody>
      </p:sp>
      <p:sp>
        <p:nvSpPr>
          <p:cNvPr id="189" name="Google Shape;189;p19"/>
          <p:cNvSpPr txBox="1"/>
          <p:nvPr/>
        </p:nvSpPr>
        <p:spPr>
          <a:xfrm>
            <a:off x="4628556" y="1693627"/>
            <a:ext cx="25302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u="sng">
                <a:solidFill>
                  <a:schemeClr val="lt1"/>
                </a:solidFill>
                <a:latin typeface="Raleway"/>
                <a:ea typeface="Raleway"/>
                <a:cs typeface="Raleway"/>
                <a:sym typeface="Raleway"/>
                <a:hlinkClick action="ppaction://hlinksldjump" r:id="rId7">
                  <a:extLst>
                    <a:ext uri="{A12FA001-AC4F-418D-AE19-62706E023703}">
                      <ahyp:hlinkClr val="tx"/>
                    </a:ext>
                  </a:extLst>
                </a:hlinkClick>
              </a:rPr>
              <a:t>Dashboard</a:t>
            </a:r>
            <a:endParaRPr sz="1600">
              <a:solidFill>
                <a:schemeClr val="lt1"/>
              </a:solidFill>
              <a:latin typeface="Raleway"/>
              <a:ea typeface="Raleway"/>
              <a:cs typeface="Raleway"/>
              <a:sym typeface="Raleway"/>
            </a:endParaRPr>
          </a:p>
        </p:txBody>
      </p:sp>
      <p:sp>
        <p:nvSpPr>
          <p:cNvPr id="190" name="Google Shape;190;p19"/>
          <p:cNvSpPr txBox="1"/>
          <p:nvPr/>
        </p:nvSpPr>
        <p:spPr>
          <a:xfrm>
            <a:off x="4613949" y="2252047"/>
            <a:ext cx="25302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u="sng">
                <a:solidFill>
                  <a:schemeClr val="lt1"/>
                </a:solidFill>
                <a:latin typeface="Raleway"/>
                <a:ea typeface="Raleway"/>
                <a:cs typeface="Raleway"/>
                <a:sym typeface="Raleway"/>
                <a:hlinkClick action="ppaction://hlinksldjump" r:id="rId8">
                  <a:extLst>
                    <a:ext uri="{A12FA001-AC4F-418D-AE19-62706E023703}">
                      <ahyp:hlinkClr val="tx"/>
                    </a:ext>
                  </a:extLst>
                </a:hlinkClick>
              </a:rPr>
              <a:t>Deployment</a:t>
            </a:r>
            <a:endParaRPr sz="1600">
              <a:solidFill>
                <a:schemeClr val="lt1"/>
              </a:solidFill>
              <a:latin typeface="Raleway"/>
              <a:ea typeface="Raleway"/>
              <a:cs typeface="Raleway"/>
              <a:sym typeface="Raleway"/>
            </a:endParaRPr>
          </a:p>
        </p:txBody>
      </p:sp>
      <p:sp>
        <p:nvSpPr>
          <p:cNvPr id="191" name="Google Shape;191;p19"/>
          <p:cNvSpPr txBox="1"/>
          <p:nvPr/>
        </p:nvSpPr>
        <p:spPr>
          <a:xfrm>
            <a:off x="1358250" y="109600"/>
            <a:ext cx="1291500" cy="276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lt1"/>
                </a:solidFill>
                <a:latin typeface="Lato"/>
                <a:ea typeface="Lato"/>
                <a:cs typeface="Lato"/>
                <a:sym typeface="Lato"/>
              </a:rPr>
              <a:t>Customized for MAZE LLC</a:t>
            </a:r>
            <a:endParaRPr sz="6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txBox="1"/>
          <p:nvPr>
            <p:ph type="title"/>
          </p:nvPr>
        </p:nvSpPr>
        <p:spPr>
          <a:xfrm>
            <a:off x="729450" y="7090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a:t>
            </a:r>
            <a:endParaRPr/>
          </a:p>
        </p:txBody>
      </p:sp>
      <p:sp>
        <p:nvSpPr>
          <p:cNvPr id="197" name="Google Shape;197;p20"/>
          <p:cNvSpPr txBox="1"/>
          <p:nvPr>
            <p:ph idx="1" type="body"/>
          </p:nvPr>
        </p:nvSpPr>
        <p:spPr>
          <a:xfrm>
            <a:off x="1295250" y="136802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Today we are going to tell the story of data through analyzing the nations Museums, Zoos, Aquariums and Nature Centers.  With data comprising of  33,000+ sites scattered across the country, we delved into the regions and explored these sites. After extracting and formatting publicly available data from Kaggle and government sources, we restructured the data and developed various dynamic visuals to display information about these significant sites. Let's get into the details and help you plan your next trip.</a:t>
            </a:r>
            <a:endParaRPr/>
          </a:p>
        </p:txBody>
      </p:sp>
      <p:pic>
        <p:nvPicPr>
          <p:cNvPr descr="shutterstock_429987889_edited.jpg" id="198" name="Google Shape;198;p20"/>
          <p:cNvPicPr preferRelativeResize="0"/>
          <p:nvPr/>
        </p:nvPicPr>
        <p:blipFill rotWithShape="1">
          <a:blip r:embed="rId3">
            <a:alphaModFix/>
          </a:blip>
          <a:srcRect b="1381" l="12609" r="6247" t="85988"/>
          <a:stretch/>
        </p:blipFill>
        <p:spPr>
          <a:xfrm>
            <a:off x="0" y="4130373"/>
            <a:ext cx="9144000" cy="1032198"/>
          </a:xfrm>
          <a:prstGeom prst="rect">
            <a:avLst/>
          </a:prstGeom>
          <a:noFill/>
          <a:ln>
            <a:noFill/>
          </a:ln>
        </p:spPr>
      </p:pic>
      <p:sp>
        <p:nvSpPr>
          <p:cNvPr id="199" name="Google Shape;199;p20"/>
          <p:cNvSpPr txBox="1"/>
          <p:nvPr>
            <p:ph type="title"/>
          </p:nvPr>
        </p:nvSpPr>
        <p:spPr>
          <a:xfrm>
            <a:off x="729450" y="2973000"/>
            <a:ext cx="1077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a:t>
            </a:r>
            <a:endParaRPr/>
          </a:p>
        </p:txBody>
      </p:sp>
      <p:sp>
        <p:nvSpPr>
          <p:cNvPr id="200" name="Google Shape;200;p20"/>
          <p:cNvSpPr txBox="1"/>
          <p:nvPr/>
        </p:nvSpPr>
        <p:spPr>
          <a:xfrm>
            <a:off x="2095875" y="3092925"/>
            <a:ext cx="12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Saiyid K.</a:t>
            </a:r>
            <a:endParaRPr>
              <a:latin typeface="Lato"/>
              <a:ea typeface="Lato"/>
              <a:cs typeface="Lato"/>
              <a:sym typeface="Lato"/>
            </a:endParaRPr>
          </a:p>
        </p:txBody>
      </p:sp>
      <p:sp>
        <p:nvSpPr>
          <p:cNvPr id="201" name="Google Shape;201;p20"/>
          <p:cNvSpPr txBox="1"/>
          <p:nvPr/>
        </p:nvSpPr>
        <p:spPr>
          <a:xfrm>
            <a:off x="3554400" y="3092925"/>
            <a:ext cx="12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Vasantha M.</a:t>
            </a:r>
            <a:endParaRPr>
              <a:latin typeface="Lato"/>
              <a:ea typeface="Lato"/>
              <a:cs typeface="Lato"/>
              <a:sym typeface="Lato"/>
            </a:endParaRPr>
          </a:p>
        </p:txBody>
      </p:sp>
      <p:sp>
        <p:nvSpPr>
          <p:cNvPr id="202" name="Google Shape;202;p20"/>
          <p:cNvSpPr txBox="1"/>
          <p:nvPr/>
        </p:nvSpPr>
        <p:spPr>
          <a:xfrm>
            <a:off x="5266050" y="3092925"/>
            <a:ext cx="12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Valense A-L.</a:t>
            </a:r>
            <a:endParaRPr>
              <a:latin typeface="Lato"/>
              <a:ea typeface="Lato"/>
              <a:cs typeface="Lato"/>
              <a:sym typeface="Lato"/>
            </a:endParaRPr>
          </a:p>
        </p:txBody>
      </p:sp>
      <p:sp>
        <p:nvSpPr>
          <p:cNvPr id="203" name="Google Shape;203;p20"/>
          <p:cNvSpPr txBox="1"/>
          <p:nvPr/>
        </p:nvSpPr>
        <p:spPr>
          <a:xfrm>
            <a:off x="7122150" y="3092925"/>
            <a:ext cx="12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Debra P.</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Sources of Data</a:t>
            </a:r>
            <a:endParaRPr/>
          </a:p>
        </p:txBody>
      </p:sp>
      <p:sp>
        <p:nvSpPr>
          <p:cNvPr id="209" name="Google Shape;209;p21"/>
          <p:cNvSpPr/>
          <p:nvPr/>
        </p:nvSpPr>
        <p:spPr>
          <a:xfrm>
            <a:off x="1400790" y="20515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10" name="Google Shape;210;p21"/>
          <p:cNvSpPr txBox="1"/>
          <p:nvPr>
            <p:ph idx="1" type="body"/>
          </p:nvPr>
        </p:nvSpPr>
        <p:spPr>
          <a:xfrm>
            <a:off x="1847700" y="1997575"/>
            <a:ext cx="54027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u="sng">
                <a:solidFill>
                  <a:schemeClr val="hlink"/>
                </a:solidFill>
                <a:hlinkClick r:id="rId3"/>
              </a:rPr>
              <a:t>Museums, Aquariums, and Zoos</a:t>
            </a:r>
            <a:endParaRPr sz="900">
              <a:solidFill>
                <a:srgbClr val="000000"/>
              </a:solidFill>
              <a:highlight>
                <a:srgbClr val="F3F3F3"/>
              </a:highlight>
              <a:latin typeface="Arial"/>
              <a:ea typeface="Arial"/>
              <a:cs typeface="Arial"/>
              <a:sym typeface="Arial"/>
            </a:endParaRPr>
          </a:p>
          <a:p>
            <a:pPr indent="0" lvl="0" marL="0" rtl="0" algn="l">
              <a:lnSpc>
                <a:spcPct val="107000"/>
              </a:lnSpc>
              <a:spcBef>
                <a:spcPts val="0"/>
              </a:spcBef>
              <a:spcAft>
                <a:spcPts val="0"/>
              </a:spcAft>
              <a:buNone/>
            </a:pPr>
            <a:r>
              <a:rPr lang="en-GB" sz="900" u="sng">
                <a:solidFill>
                  <a:schemeClr val="hlink"/>
                </a:solidFill>
                <a:highlight>
                  <a:srgbClr val="F3F3F3"/>
                </a:highlight>
                <a:latin typeface="Arial"/>
                <a:ea typeface="Arial"/>
                <a:cs typeface="Arial"/>
                <a:sym typeface="Arial"/>
                <a:hlinkClick r:id="rId4"/>
              </a:rPr>
              <a:t>https://www.kaggle.com/imls/museum-directory?select=museums.csv</a:t>
            </a:r>
            <a:endParaRPr sz="900" u="sng">
              <a:solidFill>
                <a:schemeClr val="hlink"/>
              </a:solidFill>
              <a:highlight>
                <a:srgbClr val="F3F3F3"/>
              </a:highlight>
              <a:latin typeface="Arial"/>
              <a:ea typeface="Arial"/>
              <a:cs typeface="Arial"/>
              <a:sym typeface="Arial"/>
            </a:endParaRPr>
          </a:p>
          <a:p>
            <a:pPr indent="0" lvl="0" marL="0" rtl="0" algn="l">
              <a:lnSpc>
                <a:spcPct val="107000"/>
              </a:lnSpc>
              <a:spcBef>
                <a:spcPts val="0"/>
              </a:spcBef>
              <a:spcAft>
                <a:spcPts val="0"/>
              </a:spcAft>
              <a:buNone/>
            </a:pPr>
            <a:r>
              <a:t/>
            </a:r>
            <a:endParaRPr sz="1150">
              <a:solidFill>
                <a:srgbClr val="000000"/>
              </a:solidFill>
              <a:latin typeface="Arial"/>
              <a:ea typeface="Arial"/>
              <a:cs typeface="Arial"/>
              <a:sym typeface="Arial"/>
            </a:endParaRPr>
          </a:p>
          <a:p>
            <a:pPr indent="0" lvl="0" marL="0" rtl="0" algn="l">
              <a:spcBef>
                <a:spcPts val="0"/>
              </a:spcBef>
              <a:spcAft>
                <a:spcPts val="0"/>
              </a:spcAft>
              <a:buNone/>
            </a:pPr>
            <a:r>
              <a:t/>
            </a:r>
            <a:endParaRPr sz="1100"/>
          </a:p>
        </p:txBody>
      </p:sp>
      <p:sp>
        <p:nvSpPr>
          <p:cNvPr id="211" name="Google Shape;211;p21"/>
          <p:cNvSpPr txBox="1"/>
          <p:nvPr>
            <p:ph idx="1" type="body"/>
          </p:nvPr>
        </p:nvSpPr>
        <p:spPr>
          <a:xfrm>
            <a:off x="1847711" y="2507413"/>
            <a:ext cx="52020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u="sng">
                <a:solidFill>
                  <a:schemeClr val="hlink"/>
                </a:solidFill>
                <a:hlinkClick r:id="rId5"/>
              </a:rPr>
              <a:t>Census Data</a:t>
            </a:r>
            <a:r>
              <a:rPr lang="en-GB" sz="1100"/>
              <a:t> </a:t>
            </a:r>
            <a:r>
              <a:rPr lang="en-GB" sz="1000" u="sng">
                <a:solidFill>
                  <a:schemeClr val="hlink"/>
                </a:solidFill>
                <a:latin typeface="Arial"/>
                <a:ea typeface="Arial"/>
                <a:cs typeface="Arial"/>
                <a:sym typeface="Arial"/>
                <a:hlinkClick r:id="rId6"/>
              </a:rPr>
              <a:t>https://www2.census.gov/programs-surveys/popest/datasets/2010-2020/counties/totals/</a:t>
            </a:r>
            <a:endParaRPr sz="1000">
              <a:solidFill>
                <a:srgbClr val="000000"/>
              </a:solidFill>
              <a:latin typeface="Arial"/>
              <a:ea typeface="Arial"/>
              <a:cs typeface="Arial"/>
              <a:sym typeface="Arial"/>
            </a:endParaRPr>
          </a:p>
          <a:p>
            <a:pPr indent="0" lvl="0" marL="0" rtl="0" algn="l">
              <a:spcBef>
                <a:spcPts val="1600"/>
              </a:spcBef>
              <a:spcAft>
                <a:spcPts val="0"/>
              </a:spcAft>
              <a:buNone/>
            </a:pPr>
            <a:r>
              <a:t/>
            </a:r>
            <a:endParaRPr sz="10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
        <p:nvSpPr>
          <p:cNvPr id="212" name="Google Shape;212;p21"/>
          <p:cNvSpPr/>
          <p:nvPr/>
        </p:nvSpPr>
        <p:spPr>
          <a:xfrm>
            <a:off x="1400790" y="30421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3" name="Google Shape;213;p21"/>
          <p:cNvSpPr txBox="1"/>
          <p:nvPr>
            <p:ph idx="1" type="body"/>
          </p:nvPr>
        </p:nvSpPr>
        <p:spPr>
          <a:xfrm>
            <a:off x="1847700" y="2988175"/>
            <a:ext cx="5108100" cy="43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u="sng">
                <a:solidFill>
                  <a:schemeClr val="hlink"/>
                </a:solidFill>
                <a:hlinkClick r:id="rId7"/>
              </a:rPr>
              <a:t>State FIPS</a:t>
            </a:r>
            <a:r>
              <a:rPr lang="en-GB" sz="1100"/>
              <a:t> </a:t>
            </a:r>
            <a:r>
              <a:rPr lang="en-GB" sz="1000" u="sng">
                <a:solidFill>
                  <a:schemeClr val="hlink"/>
                </a:solidFill>
                <a:latin typeface="Arial"/>
                <a:ea typeface="Arial"/>
                <a:cs typeface="Arial"/>
                <a:sym typeface="Arial"/>
                <a:hlinkClick r:id="rId8"/>
              </a:rPr>
              <a:t>https://www.census.gov/library/reference/code-lists/ansi/ansi-codes-for-states.html</a:t>
            </a:r>
            <a:r>
              <a:rPr lang="en-GB" sz="1000">
                <a:solidFill>
                  <a:srgbClr val="000000"/>
                </a:solidFill>
                <a:latin typeface="Arial"/>
                <a:ea typeface="Arial"/>
                <a:cs typeface="Arial"/>
                <a:sym typeface="Arial"/>
              </a:rPr>
              <a:t> </a:t>
            </a:r>
            <a:endParaRPr sz="1100"/>
          </a:p>
        </p:txBody>
      </p:sp>
      <p:sp>
        <p:nvSpPr>
          <p:cNvPr id="214" name="Google Shape;214;p21"/>
          <p:cNvSpPr/>
          <p:nvPr/>
        </p:nvSpPr>
        <p:spPr>
          <a:xfrm>
            <a:off x="1400790" y="34993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5" name="Google Shape;215;p21"/>
          <p:cNvSpPr txBox="1"/>
          <p:nvPr>
            <p:ph idx="1" type="body"/>
          </p:nvPr>
        </p:nvSpPr>
        <p:spPr>
          <a:xfrm>
            <a:off x="1847700" y="3445375"/>
            <a:ext cx="5310600" cy="43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u="sng">
                <a:solidFill>
                  <a:schemeClr val="hlink"/>
                </a:solidFill>
                <a:hlinkClick r:id="rId9"/>
              </a:rPr>
              <a:t>County FIPS</a:t>
            </a:r>
            <a:r>
              <a:rPr lang="en-GB" sz="1100"/>
              <a:t> </a:t>
            </a:r>
            <a:r>
              <a:rPr lang="en-GB" sz="1000" u="sng">
                <a:solidFill>
                  <a:schemeClr val="hlink"/>
                </a:solidFill>
                <a:latin typeface="Arial"/>
                <a:ea typeface="Arial"/>
                <a:cs typeface="Arial"/>
                <a:sym typeface="Arial"/>
                <a:hlinkClick r:id="rId10"/>
              </a:rPr>
              <a:t>https://www.nrcs.usda.gov/wps/portal/nrcs/detail/national/home/cid=nrcs143_01369</a:t>
            </a:r>
            <a:r>
              <a:rPr lang="en-GB" sz="1000">
                <a:solidFill>
                  <a:srgbClr val="000000"/>
                </a:solidFill>
                <a:latin typeface="Arial"/>
                <a:ea typeface="Arial"/>
                <a:cs typeface="Arial"/>
                <a:sym typeface="Arial"/>
              </a:rPr>
              <a:t> </a:t>
            </a:r>
            <a:endParaRPr sz="1100"/>
          </a:p>
        </p:txBody>
      </p:sp>
      <p:sp>
        <p:nvSpPr>
          <p:cNvPr id="216" name="Google Shape;216;p21"/>
          <p:cNvSpPr/>
          <p:nvPr/>
        </p:nvSpPr>
        <p:spPr>
          <a:xfrm>
            <a:off x="1400790" y="39565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5</a:t>
            </a:r>
            <a:endParaRPr b="1" sz="800">
              <a:solidFill>
                <a:srgbClr val="FFFFFF"/>
              </a:solidFill>
            </a:endParaRPr>
          </a:p>
        </p:txBody>
      </p:sp>
      <p:sp>
        <p:nvSpPr>
          <p:cNvPr id="217" name="Google Shape;217;p21"/>
          <p:cNvSpPr txBox="1"/>
          <p:nvPr>
            <p:ph idx="1" type="body"/>
          </p:nvPr>
        </p:nvSpPr>
        <p:spPr>
          <a:xfrm>
            <a:off x="1847700" y="3902575"/>
            <a:ext cx="4298100" cy="43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u="sng">
                <a:solidFill>
                  <a:schemeClr val="hlink"/>
                </a:solidFill>
                <a:hlinkClick r:id="rId11"/>
              </a:rPr>
              <a:t>Additional Museum Data</a:t>
            </a:r>
            <a:r>
              <a:rPr lang="en-GB" sz="1100"/>
              <a:t> </a:t>
            </a:r>
            <a:r>
              <a:rPr lang="en-GB" sz="1000" u="sng">
                <a:solidFill>
                  <a:schemeClr val="hlink"/>
                </a:solidFill>
                <a:latin typeface="Arial"/>
                <a:ea typeface="Arial"/>
                <a:cs typeface="Arial"/>
                <a:sym typeface="Arial"/>
                <a:hlinkClick r:id="rId12"/>
              </a:rPr>
              <a:t>https://www.kaggle.com/annecool37/museum-data</a:t>
            </a:r>
            <a:r>
              <a:rPr lang="en-GB" sz="1000">
                <a:solidFill>
                  <a:srgbClr val="000000"/>
                </a:solidFill>
                <a:latin typeface="Arial"/>
                <a:ea typeface="Arial"/>
                <a:cs typeface="Arial"/>
                <a:sym typeface="Arial"/>
              </a:rPr>
              <a:t> </a:t>
            </a:r>
            <a:endParaRPr sz="1100"/>
          </a:p>
        </p:txBody>
      </p:sp>
      <p:sp>
        <p:nvSpPr>
          <p:cNvPr id="218" name="Google Shape;218;p21"/>
          <p:cNvSpPr/>
          <p:nvPr/>
        </p:nvSpPr>
        <p:spPr>
          <a:xfrm>
            <a:off x="1400790" y="2546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Technologies Incorporated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Technologies Used</a:t>
            </a:r>
            <a:endParaRPr/>
          </a:p>
          <a:p>
            <a:pPr indent="0" lvl="0" marL="0" rtl="0" algn="l">
              <a:spcBef>
                <a:spcPts val="0"/>
              </a:spcBef>
              <a:spcAft>
                <a:spcPts val="0"/>
              </a:spcAft>
              <a:buNone/>
            </a:pPr>
            <a:r>
              <a:rPr b="0" lang="en-GB"/>
              <a:t>01</a:t>
            </a:r>
            <a:endParaRPr b="0"/>
          </a:p>
        </p:txBody>
      </p:sp>
      <p:sp>
        <p:nvSpPr>
          <p:cNvPr id="229" name="Google Shape;229;p23"/>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PostgreSQL</a:t>
            </a:r>
            <a:endParaRPr sz="1500"/>
          </a:p>
          <a:p>
            <a:pPr indent="-323850" lvl="0" marL="457200" rtl="0" algn="l">
              <a:spcBef>
                <a:spcPts val="0"/>
              </a:spcBef>
              <a:spcAft>
                <a:spcPts val="0"/>
              </a:spcAft>
              <a:buSzPts val="1500"/>
              <a:buChar char="●"/>
            </a:pPr>
            <a:r>
              <a:rPr lang="en-GB" sz="1500"/>
              <a:t>Python, Flask, Jinga</a:t>
            </a:r>
            <a:endParaRPr sz="1500"/>
          </a:p>
          <a:p>
            <a:pPr indent="-323850" lvl="0" marL="457200" rtl="0" algn="l">
              <a:spcBef>
                <a:spcPts val="0"/>
              </a:spcBef>
              <a:spcAft>
                <a:spcPts val="0"/>
              </a:spcAft>
              <a:buSzPts val="1500"/>
              <a:buChar char="●"/>
            </a:pPr>
            <a:r>
              <a:rPr lang="en-GB" sz="1500"/>
              <a:t>HTML/CSS</a:t>
            </a:r>
            <a:endParaRPr sz="1500"/>
          </a:p>
          <a:p>
            <a:pPr indent="-323850" lvl="0" marL="457200" rtl="0" algn="l">
              <a:spcBef>
                <a:spcPts val="0"/>
              </a:spcBef>
              <a:spcAft>
                <a:spcPts val="0"/>
              </a:spcAft>
              <a:buSzPts val="1500"/>
              <a:buChar char="●"/>
            </a:pPr>
            <a:r>
              <a:rPr lang="en-GB" sz="1500"/>
              <a:t>Bootstrap</a:t>
            </a:r>
            <a:endParaRPr sz="1500"/>
          </a:p>
          <a:p>
            <a:pPr indent="-323850" lvl="0" marL="457200" rtl="0" algn="l">
              <a:spcBef>
                <a:spcPts val="0"/>
              </a:spcBef>
              <a:spcAft>
                <a:spcPts val="0"/>
              </a:spcAft>
              <a:buSzPts val="1500"/>
              <a:buChar char="●"/>
            </a:pPr>
            <a:r>
              <a:rPr lang="en-GB" sz="1500"/>
              <a:t>JavaScript</a:t>
            </a:r>
            <a:endParaRPr sz="1500"/>
          </a:p>
          <a:p>
            <a:pPr indent="-323850" lvl="0" marL="457200" rtl="0" algn="l">
              <a:spcBef>
                <a:spcPts val="0"/>
              </a:spcBef>
              <a:spcAft>
                <a:spcPts val="0"/>
              </a:spcAft>
              <a:buSzPts val="1500"/>
              <a:buChar char="●"/>
            </a:pPr>
            <a:r>
              <a:rPr lang="en-GB" sz="1500"/>
              <a:t>JQuery</a:t>
            </a:r>
            <a:endParaRPr sz="1500"/>
          </a:p>
          <a:p>
            <a:pPr indent="0" lvl="0" marL="0" rtl="0" algn="l">
              <a:spcBef>
                <a:spcPts val="1600"/>
              </a:spcBef>
              <a:spcAft>
                <a:spcPts val="1600"/>
              </a:spcAft>
              <a:buNone/>
            </a:pPr>
            <a:r>
              <a:t/>
            </a:r>
            <a:endParaRPr sz="1100"/>
          </a:p>
        </p:txBody>
      </p:sp>
      <p:pic>
        <p:nvPicPr>
          <p:cNvPr id="230" name="Google Shape;230;p23"/>
          <p:cNvPicPr preferRelativeResize="0"/>
          <p:nvPr/>
        </p:nvPicPr>
        <p:blipFill rotWithShape="1">
          <a:blip r:embed="rId3">
            <a:alphaModFix/>
          </a:blip>
          <a:srcRect b="0" l="19750" r="19756" t="0"/>
          <a:stretch/>
        </p:blipFill>
        <p:spPr>
          <a:xfrm>
            <a:off x="5146750" y="1184600"/>
            <a:ext cx="1973632" cy="3262601"/>
          </a:xfrm>
          <a:prstGeom prst="rect">
            <a:avLst/>
          </a:prstGeom>
          <a:noFill/>
          <a:ln>
            <a:noFill/>
          </a:ln>
        </p:spPr>
      </p:pic>
      <p:pic>
        <p:nvPicPr>
          <p:cNvPr id="231" name="Google Shape;231;p23"/>
          <p:cNvPicPr preferRelativeResize="0"/>
          <p:nvPr/>
        </p:nvPicPr>
        <p:blipFill rotWithShape="1">
          <a:blip r:embed="rId4">
            <a:alphaModFix/>
          </a:blip>
          <a:srcRect b="0" l="7243" r="7243" t="0"/>
          <a:stretch/>
        </p:blipFill>
        <p:spPr>
          <a:xfrm>
            <a:off x="7170362" y="1184600"/>
            <a:ext cx="1973638" cy="32625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Technologies Used</a:t>
            </a:r>
            <a:endParaRPr/>
          </a:p>
        </p:txBody>
      </p:sp>
      <p:sp>
        <p:nvSpPr>
          <p:cNvPr id="237" name="Google Shape;237;p24"/>
          <p:cNvSpPr txBox="1"/>
          <p:nvPr>
            <p:ph idx="1" type="body"/>
          </p:nvPr>
        </p:nvSpPr>
        <p:spPr>
          <a:xfrm>
            <a:off x="3124350" y="2023450"/>
            <a:ext cx="28953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Python, Flask, Jinja</a:t>
            </a:r>
            <a:endParaRPr/>
          </a:p>
          <a:p>
            <a:pPr indent="-298450" lvl="0" marL="457200" rtl="0" algn="l">
              <a:spcBef>
                <a:spcPts val="1600"/>
              </a:spcBef>
              <a:spcAft>
                <a:spcPts val="0"/>
              </a:spcAft>
              <a:buSzPts val="1100"/>
              <a:buChar char="❖"/>
            </a:pPr>
            <a:r>
              <a:rPr lang="en-GB" sz="1100"/>
              <a:t>We created a python-flask powered application, a multi-visual dashboard that connects to PostgreSQL database to retrieve data for the dashboard.</a:t>
            </a:r>
            <a:endParaRPr sz="1100"/>
          </a:p>
          <a:p>
            <a:pPr indent="-298450" lvl="0" marL="457200" rtl="0" algn="l">
              <a:spcBef>
                <a:spcPts val="0"/>
              </a:spcBef>
              <a:spcAft>
                <a:spcPts val="0"/>
              </a:spcAft>
              <a:buSzPts val="1100"/>
              <a:buChar char="❖"/>
            </a:pPr>
            <a:r>
              <a:rPr lang="en-GB" sz="1100"/>
              <a:t>We used Jinga which is fast, expressive, extensible templating engine. Special placeholders in the template allows writing code similar to Python syntax . The template was passed data to render the final document.</a:t>
            </a:r>
            <a:endParaRPr sz="1100"/>
          </a:p>
        </p:txBody>
      </p:sp>
      <p:sp>
        <p:nvSpPr>
          <p:cNvPr id="238" name="Google Shape;238;p24"/>
          <p:cNvSpPr txBox="1"/>
          <p:nvPr>
            <p:ph idx="1" type="body"/>
          </p:nvPr>
        </p:nvSpPr>
        <p:spPr>
          <a:xfrm>
            <a:off x="655875" y="2023450"/>
            <a:ext cx="24909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PostgreSQL</a:t>
            </a:r>
            <a:endParaRPr/>
          </a:p>
          <a:p>
            <a:pPr indent="-298450" lvl="0" marL="457200" rtl="0" algn="l">
              <a:spcBef>
                <a:spcPts val="1600"/>
              </a:spcBef>
              <a:spcAft>
                <a:spcPts val="0"/>
              </a:spcAft>
              <a:buSzPts val="1100"/>
              <a:buChar char="❖"/>
            </a:pPr>
            <a:r>
              <a:rPr lang="en-GB" sz="1100"/>
              <a:t>PostgreSQL, also known as Postgres, is an open-source relational database management system emphasizing extensibility and SQL compliance. We used Postgres as our database to store our data in the form of relational tables..</a:t>
            </a:r>
            <a:endParaRPr sz="1100"/>
          </a:p>
          <a:p>
            <a:pPr indent="0" lvl="0" marL="0" rtl="0" algn="l">
              <a:spcBef>
                <a:spcPts val="1600"/>
              </a:spcBef>
              <a:spcAft>
                <a:spcPts val="1600"/>
              </a:spcAft>
              <a:buNone/>
            </a:pPr>
            <a:r>
              <a:rPr lang="en-GB"/>
              <a:t> </a:t>
            </a:r>
            <a:endParaRPr/>
          </a:p>
        </p:txBody>
      </p:sp>
      <p:sp>
        <p:nvSpPr>
          <p:cNvPr id="239" name="Google Shape;239;p24"/>
          <p:cNvSpPr txBox="1"/>
          <p:nvPr>
            <p:ph idx="1" type="body"/>
          </p:nvPr>
        </p:nvSpPr>
        <p:spPr>
          <a:xfrm>
            <a:off x="5997225" y="2023450"/>
            <a:ext cx="24909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Bootstrap</a:t>
            </a:r>
            <a:endParaRPr/>
          </a:p>
          <a:p>
            <a:pPr indent="-298450" lvl="0" marL="457200" rtl="0" algn="l">
              <a:spcBef>
                <a:spcPts val="1600"/>
              </a:spcBef>
              <a:spcAft>
                <a:spcPts val="0"/>
              </a:spcAft>
              <a:buSzPts val="1100"/>
              <a:buChar char="❖"/>
            </a:pPr>
            <a:r>
              <a:rPr lang="en-GB" sz="1100"/>
              <a:t>Bootstrap is a free and open-source CSS framework directed at responsive, mobile-first front-end web development. This incorporates CSS and HTML which we used to template the page as well as features like carousel.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Technologies Used</a:t>
            </a:r>
            <a:endParaRPr/>
          </a:p>
        </p:txBody>
      </p:sp>
      <p:sp>
        <p:nvSpPr>
          <p:cNvPr id="245" name="Google Shape;245;p25"/>
          <p:cNvSpPr txBox="1"/>
          <p:nvPr>
            <p:ph idx="1" type="body"/>
          </p:nvPr>
        </p:nvSpPr>
        <p:spPr>
          <a:xfrm>
            <a:off x="5817450" y="2023450"/>
            <a:ext cx="2490900" cy="22611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GB"/>
              <a:t>JQuery</a:t>
            </a:r>
            <a:endParaRPr/>
          </a:p>
          <a:p>
            <a:pPr indent="-298450" lvl="0" marL="457200" rtl="0" algn="l">
              <a:spcBef>
                <a:spcPts val="1600"/>
              </a:spcBef>
              <a:spcAft>
                <a:spcPts val="0"/>
              </a:spcAft>
              <a:buSzPts val="1100"/>
              <a:buChar char="❖"/>
            </a:pPr>
            <a:r>
              <a:rPr lang="en-GB" sz="1100"/>
              <a:t>We used JQuery to handle form submission. </a:t>
            </a:r>
            <a:r>
              <a:rPr lang="en-GB" sz="1100"/>
              <a:t>jQuery is a JavaScript library designed to simplify HTML DOM tree traversal and manipulation, as well as event handling, CSS animation, and Ajax. </a:t>
            </a:r>
            <a:endParaRPr/>
          </a:p>
        </p:txBody>
      </p:sp>
      <p:sp>
        <p:nvSpPr>
          <p:cNvPr id="246" name="Google Shape;246;p25"/>
          <p:cNvSpPr txBox="1"/>
          <p:nvPr>
            <p:ph idx="1" type="body"/>
          </p:nvPr>
        </p:nvSpPr>
        <p:spPr>
          <a:xfrm>
            <a:off x="729450" y="2023450"/>
            <a:ext cx="24909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HTML/CSS</a:t>
            </a:r>
            <a:endParaRPr/>
          </a:p>
          <a:p>
            <a:pPr indent="-311150" lvl="0" marL="457200" rtl="0" algn="l">
              <a:spcBef>
                <a:spcPts val="1600"/>
              </a:spcBef>
              <a:spcAft>
                <a:spcPts val="0"/>
              </a:spcAft>
              <a:buSzPts val="1300"/>
              <a:buChar char="❖"/>
            </a:pPr>
            <a:r>
              <a:rPr lang="en-GB" sz="1100"/>
              <a:t>Used HTML forms to create user selection lists. Used custom CSS for styling our dashboard.</a:t>
            </a:r>
            <a:endParaRPr sz="1100"/>
          </a:p>
          <a:p>
            <a:pPr indent="0" lvl="0" marL="0" rtl="0" algn="l">
              <a:spcBef>
                <a:spcPts val="1600"/>
              </a:spcBef>
              <a:spcAft>
                <a:spcPts val="1600"/>
              </a:spcAft>
              <a:buNone/>
            </a:pPr>
            <a:r>
              <a:rPr lang="en-GB"/>
              <a:t> </a:t>
            </a:r>
            <a:endParaRPr/>
          </a:p>
        </p:txBody>
      </p:sp>
      <p:sp>
        <p:nvSpPr>
          <p:cNvPr id="247" name="Google Shape;247;p25"/>
          <p:cNvSpPr txBox="1"/>
          <p:nvPr>
            <p:ph idx="1" type="body"/>
          </p:nvPr>
        </p:nvSpPr>
        <p:spPr>
          <a:xfrm>
            <a:off x="3326550" y="2023450"/>
            <a:ext cx="24909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JavaScript</a:t>
            </a:r>
            <a:endParaRPr/>
          </a:p>
          <a:p>
            <a:pPr indent="-311150" lvl="0" marL="457200" rtl="0" algn="l">
              <a:spcBef>
                <a:spcPts val="1600"/>
              </a:spcBef>
              <a:spcAft>
                <a:spcPts val="0"/>
              </a:spcAft>
              <a:buSzPts val="1300"/>
              <a:buChar char="❖"/>
            </a:pPr>
            <a:r>
              <a:rPr lang="en-GB" sz="1100"/>
              <a:t>JavaScript was a tough one. With all the dynamic graphs that change based on user selection, we used </a:t>
            </a:r>
            <a:r>
              <a:rPr b="1" lang="en-GB" sz="1100"/>
              <a:t>Plotly</a:t>
            </a:r>
            <a:r>
              <a:rPr lang="en-GB" sz="1100"/>
              <a:t> and </a:t>
            </a:r>
            <a:r>
              <a:rPr b="1" lang="en-GB" sz="1100"/>
              <a:t>Leaflet</a:t>
            </a:r>
            <a:r>
              <a:rPr lang="en-GB" sz="1100"/>
              <a:t> to create the visuals you can see within the dashboard.</a:t>
            </a:r>
            <a:endParaRPr sz="1100"/>
          </a:p>
          <a:p>
            <a:pPr indent="0" lvl="0" marL="0" rtl="0" algn="l">
              <a:spcBef>
                <a:spcPts val="1600"/>
              </a:spcBef>
              <a:spcAft>
                <a:spcPts val="160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730725" y="709050"/>
            <a:ext cx="7418700" cy="9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Cleaning Process Explained</a:t>
            </a:r>
            <a:endParaRPr/>
          </a:p>
          <a:p>
            <a:pPr indent="0" lvl="0" marL="0" rtl="0" algn="l">
              <a:spcBef>
                <a:spcPts val="0"/>
              </a:spcBef>
              <a:spcAft>
                <a:spcPts val="0"/>
              </a:spcAft>
              <a:buNone/>
            </a:pPr>
            <a:r>
              <a:rPr b="0" lang="en-GB"/>
              <a:t>02</a:t>
            </a:r>
            <a:endParaRPr b="0"/>
          </a:p>
        </p:txBody>
      </p:sp>
      <p:grpSp>
        <p:nvGrpSpPr>
          <p:cNvPr id="253" name="Google Shape;253;p26"/>
          <p:cNvGrpSpPr/>
          <p:nvPr/>
        </p:nvGrpSpPr>
        <p:grpSpPr>
          <a:xfrm>
            <a:off x="6559316" y="1622943"/>
            <a:ext cx="2604522" cy="2460300"/>
            <a:chOff x="6254516" y="1318143"/>
            <a:chExt cx="2604522" cy="2460300"/>
          </a:xfrm>
        </p:grpSpPr>
        <p:sp>
          <p:nvSpPr>
            <p:cNvPr id="254" name="Google Shape;254;p26"/>
            <p:cNvSpPr/>
            <p:nvPr/>
          </p:nvSpPr>
          <p:spPr>
            <a:xfrm rot="2700000">
              <a:off x="7239866" y="1053398"/>
              <a:ext cx="489601" cy="2989789"/>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307BF3"/>
                  </a:solidFill>
                  <a:latin typeface="Roboto"/>
                  <a:ea typeface="Roboto"/>
                  <a:cs typeface="Roboto"/>
                  <a:sym typeface="Roboto"/>
                </a:rPr>
                <a:t>5</a:t>
              </a:r>
              <a:endParaRPr b="1" sz="900">
                <a:solidFill>
                  <a:srgbClr val="307BF3"/>
                </a:solidFill>
                <a:latin typeface="Roboto"/>
                <a:ea typeface="Roboto"/>
                <a:cs typeface="Roboto"/>
                <a:sym typeface="Roboto"/>
              </a:endParaRPr>
            </a:p>
          </p:txBody>
        </p:sp>
        <p:sp>
          <p:nvSpPr>
            <p:cNvPr id="256" name="Google Shape;256;p26"/>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Cleaned</a:t>
              </a:r>
              <a:endParaRPr b="1" sz="1100">
                <a:solidFill>
                  <a:srgbClr val="FFFFFF"/>
                </a:solidFill>
                <a:latin typeface="Roboto"/>
                <a:ea typeface="Roboto"/>
                <a:cs typeface="Roboto"/>
                <a:sym typeface="Roboto"/>
              </a:endParaRPr>
            </a:p>
          </p:txBody>
        </p:sp>
        <p:sp>
          <p:nvSpPr>
            <p:cNvPr id="257" name="Google Shape;257;p26"/>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Roboto"/>
                  <a:ea typeface="Roboto"/>
                  <a:cs typeface="Roboto"/>
                  <a:sym typeface="Roboto"/>
                </a:rPr>
                <a:t>After cleaning the </a:t>
              </a:r>
              <a:r>
                <a:rPr lang="en-GB" sz="800">
                  <a:latin typeface="Roboto"/>
                  <a:ea typeface="Roboto"/>
                  <a:cs typeface="Roboto"/>
                  <a:sym typeface="Roboto"/>
                </a:rPr>
                <a:t>data frame</a:t>
              </a:r>
              <a:r>
                <a:rPr lang="en-GB" sz="800">
                  <a:latin typeface="Roboto"/>
                  <a:ea typeface="Roboto"/>
                  <a:cs typeface="Roboto"/>
                  <a:sym typeface="Roboto"/>
                </a:rPr>
                <a:t>, we exported the file as a CSV, preparing it to be loaded to PostgreSQL where our </a:t>
              </a:r>
              <a:r>
                <a:rPr lang="en-GB" sz="800">
                  <a:latin typeface="Roboto"/>
                  <a:ea typeface="Roboto"/>
                  <a:cs typeface="Roboto"/>
                  <a:sym typeface="Roboto"/>
                </a:rPr>
                <a:t>application</a:t>
              </a:r>
              <a:r>
                <a:rPr lang="en-GB" sz="800">
                  <a:latin typeface="Roboto"/>
                  <a:ea typeface="Roboto"/>
                  <a:cs typeface="Roboto"/>
                  <a:sym typeface="Roboto"/>
                </a:rPr>
                <a:t> will extract data from.</a:t>
              </a:r>
              <a:endParaRPr b="1" sz="800">
                <a:latin typeface="Roboto"/>
                <a:ea typeface="Roboto"/>
                <a:cs typeface="Roboto"/>
                <a:sym typeface="Roboto"/>
              </a:endParaRPr>
            </a:p>
          </p:txBody>
        </p:sp>
      </p:grpSp>
      <p:grpSp>
        <p:nvGrpSpPr>
          <p:cNvPr id="258" name="Google Shape;258;p26"/>
          <p:cNvGrpSpPr/>
          <p:nvPr/>
        </p:nvGrpSpPr>
        <p:grpSpPr>
          <a:xfrm>
            <a:off x="4761418" y="1622943"/>
            <a:ext cx="2604522" cy="2460300"/>
            <a:chOff x="4761418" y="1318143"/>
            <a:chExt cx="2604522" cy="2460300"/>
          </a:xfrm>
        </p:grpSpPr>
        <p:sp>
          <p:nvSpPr>
            <p:cNvPr id="259" name="Google Shape;259;p26"/>
            <p:cNvSpPr/>
            <p:nvPr/>
          </p:nvSpPr>
          <p:spPr>
            <a:xfrm rot="2700000">
              <a:off x="5746767" y="1053398"/>
              <a:ext cx="489601" cy="2989789"/>
            </a:xfrm>
            <a:prstGeom prst="roundRect">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0E65F0"/>
                  </a:solidFill>
                  <a:latin typeface="Roboto"/>
                  <a:ea typeface="Roboto"/>
                  <a:cs typeface="Roboto"/>
                  <a:sym typeface="Roboto"/>
                </a:rPr>
                <a:t>4</a:t>
              </a:r>
              <a:endParaRPr b="1" sz="900">
                <a:solidFill>
                  <a:srgbClr val="0E65F0"/>
                </a:solidFill>
                <a:latin typeface="Roboto"/>
                <a:ea typeface="Roboto"/>
                <a:cs typeface="Roboto"/>
                <a:sym typeface="Roboto"/>
              </a:endParaRPr>
            </a:p>
          </p:txBody>
        </p:sp>
        <p:sp>
          <p:nvSpPr>
            <p:cNvPr id="261" name="Google Shape;261;p26"/>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Transform(N/A)</a:t>
              </a:r>
              <a:endParaRPr b="1" sz="1100">
                <a:solidFill>
                  <a:srgbClr val="FFFFFF"/>
                </a:solidFill>
                <a:latin typeface="Roboto"/>
                <a:ea typeface="Roboto"/>
                <a:cs typeface="Roboto"/>
                <a:sym typeface="Roboto"/>
              </a:endParaRPr>
            </a:p>
          </p:txBody>
        </p:sp>
        <p:sp>
          <p:nvSpPr>
            <p:cNvPr id="262" name="Google Shape;262;p26"/>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t>Finally, we ensured that all the records are clean and accurate transforming our 33073 records to  approximately 33030 records. </a:t>
              </a:r>
              <a:endParaRPr sz="800">
                <a:latin typeface="Roboto"/>
                <a:ea typeface="Roboto"/>
                <a:cs typeface="Roboto"/>
                <a:sym typeface="Roboto"/>
              </a:endParaRPr>
            </a:p>
          </p:txBody>
        </p:sp>
      </p:grpSp>
      <p:grpSp>
        <p:nvGrpSpPr>
          <p:cNvPr id="263" name="Google Shape;263;p26"/>
          <p:cNvGrpSpPr/>
          <p:nvPr/>
        </p:nvGrpSpPr>
        <p:grpSpPr>
          <a:xfrm>
            <a:off x="3193551" y="1622943"/>
            <a:ext cx="2604522" cy="2460300"/>
            <a:chOff x="3269751" y="1318143"/>
            <a:chExt cx="2604522" cy="2460300"/>
          </a:xfrm>
        </p:grpSpPr>
        <p:sp>
          <p:nvSpPr>
            <p:cNvPr id="264" name="Google Shape;264;p26"/>
            <p:cNvSpPr/>
            <p:nvPr/>
          </p:nvSpPr>
          <p:spPr>
            <a:xfrm rot="2700000">
              <a:off x="4255100" y="1053398"/>
              <a:ext cx="489601" cy="2989789"/>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0D5DDF"/>
                  </a:solidFill>
                  <a:latin typeface="Roboto"/>
                  <a:ea typeface="Roboto"/>
                  <a:cs typeface="Roboto"/>
                  <a:sym typeface="Roboto"/>
                </a:rPr>
                <a:t>3</a:t>
              </a:r>
              <a:endParaRPr b="1" sz="900">
                <a:solidFill>
                  <a:srgbClr val="0D5DDF"/>
                </a:solidFill>
                <a:latin typeface="Roboto"/>
                <a:ea typeface="Roboto"/>
                <a:cs typeface="Roboto"/>
                <a:sym typeface="Roboto"/>
              </a:endParaRPr>
            </a:p>
          </p:txBody>
        </p:sp>
        <p:sp>
          <p:nvSpPr>
            <p:cNvPr id="266" name="Google Shape;266;p26"/>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Transform(FIPS)</a:t>
              </a:r>
              <a:endParaRPr b="1" sz="1100">
                <a:solidFill>
                  <a:srgbClr val="FFFFFF"/>
                </a:solidFill>
                <a:latin typeface="Roboto"/>
                <a:ea typeface="Roboto"/>
                <a:cs typeface="Roboto"/>
                <a:sym typeface="Roboto"/>
              </a:endParaRPr>
            </a:p>
          </p:txBody>
        </p:sp>
        <p:sp>
          <p:nvSpPr>
            <p:cNvPr id="267" name="Google Shape;267;p26"/>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Lato"/>
                  <a:ea typeface="Lato"/>
                  <a:cs typeface="Lato"/>
                  <a:sym typeface="Lato"/>
                </a:rPr>
                <a:t>For records that had missing county FIPS_Code, we used a different strategy where we used the lat/lng to derive the county FIP values.</a:t>
              </a:r>
              <a:endParaRPr sz="800">
                <a:latin typeface="Lato"/>
                <a:ea typeface="Lato"/>
                <a:cs typeface="Lato"/>
                <a:sym typeface="Lato"/>
              </a:endParaRPr>
            </a:p>
          </p:txBody>
        </p:sp>
      </p:grpSp>
      <p:grpSp>
        <p:nvGrpSpPr>
          <p:cNvPr id="268" name="Google Shape;268;p26"/>
          <p:cNvGrpSpPr/>
          <p:nvPr/>
        </p:nvGrpSpPr>
        <p:grpSpPr>
          <a:xfrm>
            <a:off x="1471826" y="1622943"/>
            <a:ext cx="2835524" cy="2460300"/>
            <a:chOff x="1776626" y="1318143"/>
            <a:chExt cx="2835524" cy="2460300"/>
          </a:xfrm>
        </p:grpSpPr>
        <p:grpSp>
          <p:nvGrpSpPr>
            <p:cNvPr id="269" name="Google Shape;269;p26"/>
            <p:cNvGrpSpPr/>
            <p:nvPr/>
          </p:nvGrpSpPr>
          <p:grpSpPr>
            <a:xfrm>
              <a:off x="1776626" y="1318143"/>
              <a:ext cx="2835524" cy="2460300"/>
              <a:chOff x="1776626" y="1318143"/>
              <a:chExt cx="2835524" cy="2460300"/>
            </a:xfrm>
          </p:grpSpPr>
          <p:sp>
            <p:nvSpPr>
              <p:cNvPr id="270" name="Google Shape;270;p26"/>
              <p:cNvSpPr/>
              <p:nvPr/>
            </p:nvSpPr>
            <p:spPr>
              <a:xfrm rot="2700000">
                <a:off x="2761975" y="1053398"/>
                <a:ext cx="489601" cy="2989789"/>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Transform(Fill in the Gaps)</a:t>
                </a:r>
                <a:endParaRPr b="1" sz="1100">
                  <a:solidFill>
                    <a:srgbClr val="FFFFFF"/>
                  </a:solidFill>
                  <a:latin typeface="Roboto"/>
                  <a:ea typeface="Roboto"/>
                  <a:cs typeface="Roboto"/>
                  <a:sym typeface="Roboto"/>
                </a:endParaRPr>
              </a:p>
            </p:txBody>
          </p:sp>
          <p:sp>
            <p:nvSpPr>
              <p:cNvPr id="272" name="Google Shape;272;p26"/>
              <p:cNvSpPr txBox="1"/>
              <p:nvPr/>
            </p:nvSpPr>
            <p:spPr>
              <a:xfrm rot="-2700000">
                <a:off x="2262628" y="2455569"/>
                <a:ext cx="2569343"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After identifying the fields that are required. We populated the N/A values with latitude and longitude that we retrieved using Google geocode API. We used reverse geocoding for some records to retrieve address based on their coordinates.</a:t>
                </a:r>
                <a:endParaRPr sz="800"/>
              </a:p>
              <a:p>
                <a:pPr indent="0" lvl="0" marL="0" rtl="0" algn="l">
                  <a:spcBef>
                    <a:spcPts val="1600"/>
                  </a:spcBef>
                  <a:spcAft>
                    <a:spcPts val="1600"/>
                  </a:spcAft>
                  <a:buNone/>
                </a:pPr>
                <a:r>
                  <a:t/>
                </a:r>
                <a:endParaRPr sz="800">
                  <a:latin typeface="Roboto"/>
                  <a:ea typeface="Roboto"/>
                  <a:cs typeface="Roboto"/>
                  <a:sym typeface="Roboto"/>
                </a:endParaRPr>
              </a:p>
            </p:txBody>
          </p:sp>
        </p:grpSp>
        <p:sp>
          <p:nvSpPr>
            <p:cNvPr id="273" name="Google Shape;273;p26"/>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0C58D3"/>
                  </a:solidFill>
                  <a:latin typeface="Roboto"/>
                  <a:ea typeface="Roboto"/>
                  <a:cs typeface="Roboto"/>
                  <a:sym typeface="Roboto"/>
                </a:rPr>
                <a:t>2</a:t>
              </a:r>
              <a:endParaRPr b="1" sz="900">
                <a:solidFill>
                  <a:srgbClr val="0C58D3"/>
                </a:solidFill>
                <a:latin typeface="Roboto"/>
                <a:ea typeface="Roboto"/>
                <a:cs typeface="Roboto"/>
                <a:sym typeface="Roboto"/>
              </a:endParaRPr>
            </a:p>
          </p:txBody>
        </p:sp>
      </p:grpSp>
      <p:grpSp>
        <p:nvGrpSpPr>
          <p:cNvPr id="274" name="Google Shape;274;p26"/>
          <p:cNvGrpSpPr/>
          <p:nvPr/>
        </p:nvGrpSpPr>
        <p:grpSpPr>
          <a:xfrm>
            <a:off x="-19841" y="1622943"/>
            <a:ext cx="2781815" cy="2460300"/>
            <a:chOff x="284959" y="1318143"/>
            <a:chExt cx="2781815" cy="2460300"/>
          </a:xfrm>
        </p:grpSpPr>
        <p:sp>
          <p:nvSpPr>
            <p:cNvPr id="275" name="Google Shape;275;p26"/>
            <p:cNvSpPr/>
            <p:nvPr/>
          </p:nvSpPr>
          <p:spPr>
            <a:xfrm rot="2700000">
              <a:off x="1270309" y="1053398"/>
              <a:ext cx="489601" cy="2989789"/>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0944A1"/>
                  </a:solidFill>
                  <a:latin typeface="Roboto"/>
                  <a:ea typeface="Roboto"/>
                  <a:cs typeface="Roboto"/>
                  <a:sym typeface="Roboto"/>
                </a:rPr>
                <a:t>1</a:t>
              </a:r>
              <a:endParaRPr b="1" sz="900">
                <a:solidFill>
                  <a:srgbClr val="0944A1"/>
                </a:solidFill>
                <a:latin typeface="Roboto"/>
                <a:ea typeface="Roboto"/>
                <a:cs typeface="Roboto"/>
                <a:sym typeface="Roboto"/>
              </a:endParaRPr>
            </a:p>
          </p:txBody>
        </p:sp>
        <p:sp>
          <p:nvSpPr>
            <p:cNvPr id="277" name="Google Shape;277;p26"/>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Source Data as CSV</a:t>
              </a:r>
              <a:endParaRPr b="1" sz="1100">
                <a:solidFill>
                  <a:srgbClr val="FFFFFF"/>
                </a:solidFill>
                <a:latin typeface="Roboto"/>
                <a:ea typeface="Roboto"/>
                <a:cs typeface="Roboto"/>
                <a:sym typeface="Roboto"/>
              </a:endParaRPr>
            </a:p>
          </p:txBody>
        </p:sp>
        <p:sp>
          <p:nvSpPr>
            <p:cNvPr id="278" name="Google Shape;278;p26"/>
            <p:cNvSpPr txBox="1"/>
            <p:nvPr/>
          </p:nvSpPr>
          <p:spPr>
            <a:xfrm rot="-2700000">
              <a:off x="782074" y="2406221"/>
              <a:ext cx="249340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Roboto"/>
                  <a:ea typeface="Roboto"/>
                  <a:cs typeface="Roboto"/>
                  <a:sym typeface="Roboto"/>
                </a:rPr>
                <a:t>All of our data is derived from kaggle and census data compiled by the US Govt. Moreover, we used previously formatted data that </a:t>
              </a:r>
              <a:r>
                <a:rPr lang="en-GB" sz="800">
                  <a:latin typeface="Roboto"/>
                  <a:ea typeface="Roboto"/>
                  <a:cs typeface="Roboto"/>
                  <a:sym typeface="Roboto"/>
                </a:rPr>
                <a:t>distinguishes</a:t>
              </a:r>
              <a:r>
                <a:rPr lang="en-GB" sz="800">
                  <a:latin typeface="Roboto"/>
                  <a:ea typeface="Roboto"/>
                  <a:cs typeface="Roboto"/>
                  <a:sym typeface="Roboto"/>
                </a:rPr>
                <a:t> </a:t>
              </a:r>
              <a:r>
                <a:rPr lang="en-GB" sz="800">
                  <a:latin typeface="Roboto"/>
                  <a:ea typeface="Roboto"/>
                  <a:cs typeface="Roboto"/>
                  <a:sym typeface="Roboto"/>
                </a:rPr>
                <a:t>counties</a:t>
              </a:r>
              <a:r>
                <a:rPr lang="en-GB" sz="800">
                  <a:latin typeface="Roboto"/>
                  <a:ea typeface="Roboto"/>
                  <a:cs typeface="Roboto"/>
                  <a:sym typeface="Roboto"/>
                </a:rPr>
                <a:t>, states, etc.</a:t>
              </a:r>
              <a:endParaRPr b="1" sz="800">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